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08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DA01B3-0C72-4407-9A25-26410FF309B5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6DB27B6-3C11-4A5D-AB67-3D831F8DDB2B}">
      <dgm:prSet/>
      <dgm:spPr/>
      <dgm:t>
        <a:bodyPr/>
        <a:lstStyle/>
        <a:p>
          <a:r>
            <a:rPr lang="en-US"/>
            <a:t>Commitment to workplace safety and Cast wellness.</a:t>
          </a:r>
        </a:p>
      </dgm:t>
    </dgm:pt>
    <dgm:pt modelId="{284B1BC7-0F81-46E4-BE4D-3E49EF28DCCC}" type="parTrans" cxnId="{87248A28-C8A1-4FFC-95FD-D3C750E739B4}">
      <dgm:prSet/>
      <dgm:spPr/>
      <dgm:t>
        <a:bodyPr/>
        <a:lstStyle/>
        <a:p>
          <a:endParaRPr lang="en-US"/>
        </a:p>
      </dgm:t>
    </dgm:pt>
    <dgm:pt modelId="{F4D6FB36-33F3-4E29-8B08-3C3958B77A24}" type="sibTrans" cxnId="{87248A28-C8A1-4FFC-95FD-D3C750E739B4}">
      <dgm:prSet/>
      <dgm:spPr/>
      <dgm:t>
        <a:bodyPr/>
        <a:lstStyle/>
        <a:p>
          <a:endParaRPr lang="en-US"/>
        </a:p>
      </dgm:t>
    </dgm:pt>
    <dgm:pt modelId="{27E91E2A-295A-4DCF-966F-C06737B43A4B}">
      <dgm:prSet/>
      <dgm:spPr/>
      <dgm:t>
        <a:bodyPr/>
        <a:lstStyle/>
        <a:p>
          <a:r>
            <a:rPr lang="en-US"/>
            <a:t>Quarterly focus: proactive hydration practices.</a:t>
          </a:r>
        </a:p>
      </dgm:t>
    </dgm:pt>
    <dgm:pt modelId="{30E619BB-4E41-425B-8B65-F7ADA354CADB}" type="parTrans" cxnId="{A13DF17D-711B-4699-9495-7F5504D3CF94}">
      <dgm:prSet/>
      <dgm:spPr/>
      <dgm:t>
        <a:bodyPr/>
        <a:lstStyle/>
        <a:p>
          <a:endParaRPr lang="en-US"/>
        </a:p>
      </dgm:t>
    </dgm:pt>
    <dgm:pt modelId="{238CB612-DF24-4BD8-BA03-4787DCE8968C}" type="sibTrans" cxnId="{A13DF17D-711B-4699-9495-7F5504D3CF94}">
      <dgm:prSet/>
      <dgm:spPr/>
      <dgm:t>
        <a:bodyPr/>
        <a:lstStyle/>
        <a:p>
          <a:endParaRPr lang="en-US"/>
        </a:p>
      </dgm:t>
    </dgm:pt>
    <dgm:pt modelId="{835A920A-7507-4574-8E29-24DA4BE264AB}">
      <dgm:prSet/>
      <dgm:spPr/>
      <dgm:t>
        <a:bodyPr/>
        <a:lstStyle/>
        <a:p>
          <a:r>
            <a:rPr lang="en-US"/>
            <a:t>Primary Goals:</a:t>
          </a:r>
        </a:p>
      </dgm:t>
    </dgm:pt>
    <dgm:pt modelId="{F3AFD5C7-4411-4D0D-9834-48C383680591}" type="parTrans" cxnId="{562DA1DD-64BC-4E7C-9559-948EB9522DB7}">
      <dgm:prSet/>
      <dgm:spPr/>
      <dgm:t>
        <a:bodyPr/>
        <a:lstStyle/>
        <a:p>
          <a:endParaRPr lang="en-US"/>
        </a:p>
      </dgm:t>
    </dgm:pt>
    <dgm:pt modelId="{DD5F9D6A-EAEA-4910-B955-51981BD9E76D}" type="sibTrans" cxnId="{562DA1DD-64BC-4E7C-9559-948EB9522DB7}">
      <dgm:prSet/>
      <dgm:spPr/>
      <dgm:t>
        <a:bodyPr/>
        <a:lstStyle/>
        <a:p>
          <a:endParaRPr lang="en-US"/>
        </a:p>
      </dgm:t>
    </dgm:pt>
    <dgm:pt modelId="{58EAE6B9-27C6-4B16-855A-C541EFD03FA5}">
      <dgm:prSet/>
      <dgm:spPr/>
      <dgm:t>
        <a:bodyPr/>
        <a:lstStyle/>
        <a:p>
          <a:r>
            <a:rPr lang="en-US"/>
            <a:t>Increase awareness of early warning signs.</a:t>
          </a:r>
        </a:p>
      </dgm:t>
    </dgm:pt>
    <dgm:pt modelId="{D0295ABF-26ED-4EB4-9D62-F8061D282EBF}" type="parTrans" cxnId="{CFEC4A81-BD52-4C14-9639-F884291FB235}">
      <dgm:prSet/>
      <dgm:spPr/>
      <dgm:t>
        <a:bodyPr/>
        <a:lstStyle/>
        <a:p>
          <a:endParaRPr lang="en-US"/>
        </a:p>
      </dgm:t>
    </dgm:pt>
    <dgm:pt modelId="{DE4913BD-D245-4ED1-B099-6CDDBA394E11}" type="sibTrans" cxnId="{CFEC4A81-BD52-4C14-9639-F884291FB235}">
      <dgm:prSet/>
      <dgm:spPr/>
      <dgm:t>
        <a:bodyPr/>
        <a:lstStyle/>
        <a:p>
          <a:endParaRPr lang="en-US"/>
        </a:p>
      </dgm:t>
    </dgm:pt>
    <dgm:pt modelId="{13D05DD5-C5B0-4E47-A64E-30B1DB4CA5A6}">
      <dgm:prSet/>
      <dgm:spPr/>
      <dgm:t>
        <a:bodyPr/>
        <a:lstStyle/>
        <a:p>
          <a:r>
            <a:rPr lang="en-US"/>
            <a:t>Reinforce proactive hydration behaviors.</a:t>
          </a:r>
        </a:p>
      </dgm:t>
    </dgm:pt>
    <dgm:pt modelId="{15AA25E1-54E0-49A9-B6C3-FAC79516DB15}" type="parTrans" cxnId="{D5F7B2D5-492F-46BF-B9AF-E47B089B8350}">
      <dgm:prSet/>
      <dgm:spPr/>
      <dgm:t>
        <a:bodyPr/>
        <a:lstStyle/>
        <a:p>
          <a:endParaRPr lang="en-US"/>
        </a:p>
      </dgm:t>
    </dgm:pt>
    <dgm:pt modelId="{E961633E-A81F-4629-97AE-A092964F3C21}" type="sibTrans" cxnId="{D5F7B2D5-492F-46BF-B9AF-E47B089B8350}">
      <dgm:prSet/>
      <dgm:spPr/>
      <dgm:t>
        <a:bodyPr/>
        <a:lstStyle/>
        <a:p>
          <a:endParaRPr lang="en-US"/>
        </a:p>
      </dgm:t>
    </dgm:pt>
    <dgm:pt modelId="{E5DABACB-648F-4C15-A618-FAC4897DA6E1}">
      <dgm:prSet/>
      <dgm:spPr/>
      <dgm:t>
        <a:bodyPr/>
        <a:lstStyle/>
        <a:p>
          <a:r>
            <a:rPr lang="en-US"/>
            <a:t>Support leaders in modeling safe practices.</a:t>
          </a:r>
        </a:p>
      </dgm:t>
    </dgm:pt>
    <dgm:pt modelId="{13534CDB-2ED8-4B66-904F-31D48F4800A8}" type="parTrans" cxnId="{20F643C1-2274-4EFC-A1F3-2BF27D46F04E}">
      <dgm:prSet/>
      <dgm:spPr/>
      <dgm:t>
        <a:bodyPr/>
        <a:lstStyle/>
        <a:p>
          <a:endParaRPr lang="en-US"/>
        </a:p>
      </dgm:t>
    </dgm:pt>
    <dgm:pt modelId="{7DD64397-A998-41A6-BCDF-0FF560BCA624}" type="sibTrans" cxnId="{20F643C1-2274-4EFC-A1F3-2BF27D46F04E}">
      <dgm:prSet/>
      <dgm:spPr/>
      <dgm:t>
        <a:bodyPr/>
        <a:lstStyle/>
        <a:p>
          <a:endParaRPr lang="en-US"/>
        </a:p>
      </dgm:t>
    </dgm:pt>
    <dgm:pt modelId="{B5449C06-AC9B-4A7C-83F9-08A75EBF0306}">
      <dgm:prSet/>
      <dgm:spPr/>
      <dgm:t>
        <a:bodyPr/>
        <a:lstStyle/>
        <a:p>
          <a:r>
            <a:rPr lang="en-US"/>
            <a:t>Reduce heat-related incident reports.</a:t>
          </a:r>
        </a:p>
      </dgm:t>
    </dgm:pt>
    <dgm:pt modelId="{1DDF9823-344B-430C-8DF2-A84D74E66B12}" type="parTrans" cxnId="{23A7AA09-DD32-45AE-AF6C-2BD07E3F589D}">
      <dgm:prSet/>
      <dgm:spPr/>
      <dgm:t>
        <a:bodyPr/>
        <a:lstStyle/>
        <a:p>
          <a:endParaRPr lang="en-US"/>
        </a:p>
      </dgm:t>
    </dgm:pt>
    <dgm:pt modelId="{1A32EE9D-CDFE-49B9-A9DD-65F1AC47FC54}" type="sibTrans" cxnId="{23A7AA09-DD32-45AE-AF6C-2BD07E3F589D}">
      <dgm:prSet/>
      <dgm:spPr/>
      <dgm:t>
        <a:bodyPr/>
        <a:lstStyle/>
        <a:p>
          <a:endParaRPr lang="en-US"/>
        </a:p>
      </dgm:t>
    </dgm:pt>
    <dgm:pt modelId="{9B6F5449-549B-40FF-BF3A-D99156E34065}" type="pres">
      <dgm:prSet presAssocID="{C3DA01B3-0C72-4407-9A25-26410FF309B5}" presName="linear" presStyleCnt="0">
        <dgm:presLayoutVars>
          <dgm:dir/>
          <dgm:animLvl val="lvl"/>
          <dgm:resizeHandles val="exact"/>
        </dgm:presLayoutVars>
      </dgm:prSet>
      <dgm:spPr/>
    </dgm:pt>
    <dgm:pt modelId="{451E02A4-5D75-4D2A-B307-9E80E27E6033}" type="pres">
      <dgm:prSet presAssocID="{D6DB27B6-3C11-4A5D-AB67-3D831F8DDB2B}" presName="parentLin" presStyleCnt="0"/>
      <dgm:spPr/>
    </dgm:pt>
    <dgm:pt modelId="{0C3DFE5D-AA60-45C8-89DB-A779D6865320}" type="pres">
      <dgm:prSet presAssocID="{D6DB27B6-3C11-4A5D-AB67-3D831F8DDB2B}" presName="parentLeftMargin" presStyleLbl="node1" presStyleIdx="0" presStyleCnt="3"/>
      <dgm:spPr/>
    </dgm:pt>
    <dgm:pt modelId="{E3C45564-7654-47CC-B65D-7808209DF14E}" type="pres">
      <dgm:prSet presAssocID="{D6DB27B6-3C11-4A5D-AB67-3D831F8DDB2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E40736-A799-4430-BA4E-D8941C012B41}" type="pres">
      <dgm:prSet presAssocID="{D6DB27B6-3C11-4A5D-AB67-3D831F8DDB2B}" presName="negativeSpace" presStyleCnt="0"/>
      <dgm:spPr/>
    </dgm:pt>
    <dgm:pt modelId="{1270992E-410E-446E-9E7F-293C742F70B6}" type="pres">
      <dgm:prSet presAssocID="{D6DB27B6-3C11-4A5D-AB67-3D831F8DDB2B}" presName="childText" presStyleLbl="conFgAcc1" presStyleIdx="0" presStyleCnt="3">
        <dgm:presLayoutVars>
          <dgm:bulletEnabled val="1"/>
        </dgm:presLayoutVars>
      </dgm:prSet>
      <dgm:spPr/>
    </dgm:pt>
    <dgm:pt modelId="{C07BBE4D-BF32-4A7D-B43C-153516C168B6}" type="pres">
      <dgm:prSet presAssocID="{F4D6FB36-33F3-4E29-8B08-3C3958B77A24}" presName="spaceBetweenRectangles" presStyleCnt="0"/>
      <dgm:spPr/>
    </dgm:pt>
    <dgm:pt modelId="{BCBCD48D-B8F6-480C-8A27-E3532C382691}" type="pres">
      <dgm:prSet presAssocID="{27E91E2A-295A-4DCF-966F-C06737B43A4B}" presName="parentLin" presStyleCnt="0"/>
      <dgm:spPr/>
    </dgm:pt>
    <dgm:pt modelId="{406CB51D-C204-44A2-A6A5-735EE6636341}" type="pres">
      <dgm:prSet presAssocID="{27E91E2A-295A-4DCF-966F-C06737B43A4B}" presName="parentLeftMargin" presStyleLbl="node1" presStyleIdx="0" presStyleCnt="3"/>
      <dgm:spPr/>
    </dgm:pt>
    <dgm:pt modelId="{785166F2-420E-45DE-8AFB-D2A5F608F0D1}" type="pres">
      <dgm:prSet presAssocID="{27E91E2A-295A-4DCF-966F-C06737B43A4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D07E202-F587-42BB-85A4-1519562D0086}" type="pres">
      <dgm:prSet presAssocID="{27E91E2A-295A-4DCF-966F-C06737B43A4B}" presName="negativeSpace" presStyleCnt="0"/>
      <dgm:spPr/>
    </dgm:pt>
    <dgm:pt modelId="{85F06AC7-D3D7-4273-B998-32E5E493A6C1}" type="pres">
      <dgm:prSet presAssocID="{27E91E2A-295A-4DCF-966F-C06737B43A4B}" presName="childText" presStyleLbl="conFgAcc1" presStyleIdx="1" presStyleCnt="3">
        <dgm:presLayoutVars>
          <dgm:bulletEnabled val="1"/>
        </dgm:presLayoutVars>
      </dgm:prSet>
      <dgm:spPr/>
    </dgm:pt>
    <dgm:pt modelId="{B6AEC43D-2198-45D7-B20D-7FF03A90C884}" type="pres">
      <dgm:prSet presAssocID="{238CB612-DF24-4BD8-BA03-4787DCE8968C}" presName="spaceBetweenRectangles" presStyleCnt="0"/>
      <dgm:spPr/>
    </dgm:pt>
    <dgm:pt modelId="{B23C99C7-1703-479C-A9F3-CD42A2925445}" type="pres">
      <dgm:prSet presAssocID="{835A920A-7507-4574-8E29-24DA4BE264AB}" presName="parentLin" presStyleCnt="0"/>
      <dgm:spPr/>
    </dgm:pt>
    <dgm:pt modelId="{2458C8D7-2109-4331-9A4A-3845F79FAB11}" type="pres">
      <dgm:prSet presAssocID="{835A920A-7507-4574-8E29-24DA4BE264AB}" presName="parentLeftMargin" presStyleLbl="node1" presStyleIdx="1" presStyleCnt="3"/>
      <dgm:spPr/>
    </dgm:pt>
    <dgm:pt modelId="{89E169B9-A06B-49BB-825D-73CF080F8C27}" type="pres">
      <dgm:prSet presAssocID="{835A920A-7507-4574-8E29-24DA4BE264A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17AF099-E168-4E7A-B758-D26A1AF18336}" type="pres">
      <dgm:prSet presAssocID="{835A920A-7507-4574-8E29-24DA4BE264AB}" presName="negativeSpace" presStyleCnt="0"/>
      <dgm:spPr/>
    </dgm:pt>
    <dgm:pt modelId="{A5B08EBE-9267-48D6-871D-983C08495A82}" type="pres">
      <dgm:prSet presAssocID="{835A920A-7507-4574-8E29-24DA4BE264A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3A7AA09-DD32-45AE-AF6C-2BD07E3F589D}" srcId="{835A920A-7507-4574-8E29-24DA4BE264AB}" destId="{B5449C06-AC9B-4A7C-83F9-08A75EBF0306}" srcOrd="3" destOrd="0" parTransId="{1DDF9823-344B-430C-8DF2-A84D74E66B12}" sibTransId="{1A32EE9D-CDFE-49B9-A9DD-65F1AC47FC54}"/>
    <dgm:cxn modelId="{87248A28-C8A1-4FFC-95FD-D3C750E739B4}" srcId="{C3DA01B3-0C72-4407-9A25-26410FF309B5}" destId="{D6DB27B6-3C11-4A5D-AB67-3D831F8DDB2B}" srcOrd="0" destOrd="0" parTransId="{284B1BC7-0F81-46E4-BE4D-3E49EF28DCCC}" sibTransId="{F4D6FB36-33F3-4E29-8B08-3C3958B77A24}"/>
    <dgm:cxn modelId="{33F58D36-B98F-4212-AE6C-BCE915B40B59}" type="presOf" srcId="{58EAE6B9-27C6-4B16-855A-C541EFD03FA5}" destId="{A5B08EBE-9267-48D6-871D-983C08495A82}" srcOrd="0" destOrd="0" presId="urn:microsoft.com/office/officeart/2005/8/layout/list1"/>
    <dgm:cxn modelId="{85C2F941-93D1-4DB1-9091-FFD7E08FFB08}" type="presOf" srcId="{835A920A-7507-4574-8E29-24DA4BE264AB}" destId="{89E169B9-A06B-49BB-825D-73CF080F8C27}" srcOrd="1" destOrd="0" presId="urn:microsoft.com/office/officeart/2005/8/layout/list1"/>
    <dgm:cxn modelId="{079DC866-2BFD-43DD-B428-E65FA53B03B3}" type="presOf" srcId="{27E91E2A-295A-4DCF-966F-C06737B43A4B}" destId="{785166F2-420E-45DE-8AFB-D2A5F608F0D1}" srcOrd="1" destOrd="0" presId="urn:microsoft.com/office/officeart/2005/8/layout/list1"/>
    <dgm:cxn modelId="{DE58CC72-00B5-4ABE-83EC-56460E527DA9}" type="presOf" srcId="{D6DB27B6-3C11-4A5D-AB67-3D831F8DDB2B}" destId="{E3C45564-7654-47CC-B65D-7808209DF14E}" srcOrd="1" destOrd="0" presId="urn:microsoft.com/office/officeart/2005/8/layout/list1"/>
    <dgm:cxn modelId="{58882175-2740-4949-B40D-04E2D7206661}" type="presOf" srcId="{E5DABACB-648F-4C15-A618-FAC4897DA6E1}" destId="{A5B08EBE-9267-48D6-871D-983C08495A82}" srcOrd="0" destOrd="2" presId="urn:microsoft.com/office/officeart/2005/8/layout/list1"/>
    <dgm:cxn modelId="{9B433958-76AC-4FE3-8C64-EF2F45427759}" type="presOf" srcId="{27E91E2A-295A-4DCF-966F-C06737B43A4B}" destId="{406CB51D-C204-44A2-A6A5-735EE6636341}" srcOrd="0" destOrd="0" presId="urn:microsoft.com/office/officeart/2005/8/layout/list1"/>
    <dgm:cxn modelId="{147D7479-5B77-4470-A4D8-E8AC354060A1}" type="presOf" srcId="{13D05DD5-C5B0-4E47-A64E-30B1DB4CA5A6}" destId="{A5B08EBE-9267-48D6-871D-983C08495A82}" srcOrd="0" destOrd="1" presId="urn:microsoft.com/office/officeart/2005/8/layout/list1"/>
    <dgm:cxn modelId="{A13DF17D-711B-4699-9495-7F5504D3CF94}" srcId="{C3DA01B3-0C72-4407-9A25-26410FF309B5}" destId="{27E91E2A-295A-4DCF-966F-C06737B43A4B}" srcOrd="1" destOrd="0" parTransId="{30E619BB-4E41-425B-8B65-F7ADA354CADB}" sibTransId="{238CB612-DF24-4BD8-BA03-4787DCE8968C}"/>
    <dgm:cxn modelId="{CFEC4A81-BD52-4C14-9639-F884291FB235}" srcId="{835A920A-7507-4574-8E29-24DA4BE264AB}" destId="{58EAE6B9-27C6-4B16-855A-C541EFD03FA5}" srcOrd="0" destOrd="0" parTransId="{D0295ABF-26ED-4EB4-9D62-F8061D282EBF}" sibTransId="{DE4913BD-D245-4ED1-B099-6CDDBA394E11}"/>
    <dgm:cxn modelId="{48EA4CB9-A1E3-4343-8E7E-F62EFD4FF0CB}" type="presOf" srcId="{835A920A-7507-4574-8E29-24DA4BE264AB}" destId="{2458C8D7-2109-4331-9A4A-3845F79FAB11}" srcOrd="0" destOrd="0" presId="urn:microsoft.com/office/officeart/2005/8/layout/list1"/>
    <dgm:cxn modelId="{20F643C1-2274-4EFC-A1F3-2BF27D46F04E}" srcId="{835A920A-7507-4574-8E29-24DA4BE264AB}" destId="{E5DABACB-648F-4C15-A618-FAC4897DA6E1}" srcOrd="2" destOrd="0" parTransId="{13534CDB-2ED8-4B66-904F-31D48F4800A8}" sibTransId="{7DD64397-A998-41A6-BCDF-0FF560BCA624}"/>
    <dgm:cxn modelId="{9748A5D1-2F94-4372-AEDA-334F5652B740}" type="presOf" srcId="{B5449C06-AC9B-4A7C-83F9-08A75EBF0306}" destId="{A5B08EBE-9267-48D6-871D-983C08495A82}" srcOrd="0" destOrd="3" presId="urn:microsoft.com/office/officeart/2005/8/layout/list1"/>
    <dgm:cxn modelId="{D5F7B2D5-492F-46BF-B9AF-E47B089B8350}" srcId="{835A920A-7507-4574-8E29-24DA4BE264AB}" destId="{13D05DD5-C5B0-4E47-A64E-30B1DB4CA5A6}" srcOrd="1" destOrd="0" parTransId="{15AA25E1-54E0-49A9-B6C3-FAC79516DB15}" sibTransId="{E961633E-A81F-4629-97AE-A092964F3C21}"/>
    <dgm:cxn modelId="{562DA1DD-64BC-4E7C-9559-948EB9522DB7}" srcId="{C3DA01B3-0C72-4407-9A25-26410FF309B5}" destId="{835A920A-7507-4574-8E29-24DA4BE264AB}" srcOrd="2" destOrd="0" parTransId="{F3AFD5C7-4411-4D0D-9834-48C383680591}" sibTransId="{DD5F9D6A-EAEA-4910-B955-51981BD9E76D}"/>
    <dgm:cxn modelId="{F4DC1AE5-93A4-4B9A-B197-2665A3A90BB8}" type="presOf" srcId="{D6DB27B6-3C11-4A5D-AB67-3D831F8DDB2B}" destId="{0C3DFE5D-AA60-45C8-89DB-A779D6865320}" srcOrd="0" destOrd="0" presId="urn:microsoft.com/office/officeart/2005/8/layout/list1"/>
    <dgm:cxn modelId="{79684FEA-25E5-408B-B9BA-89330E5FC7F6}" type="presOf" srcId="{C3DA01B3-0C72-4407-9A25-26410FF309B5}" destId="{9B6F5449-549B-40FF-BF3A-D99156E34065}" srcOrd="0" destOrd="0" presId="urn:microsoft.com/office/officeart/2005/8/layout/list1"/>
    <dgm:cxn modelId="{A69BA6B0-DAA7-4B33-88CD-B7E207D5735F}" type="presParOf" srcId="{9B6F5449-549B-40FF-BF3A-D99156E34065}" destId="{451E02A4-5D75-4D2A-B307-9E80E27E6033}" srcOrd="0" destOrd="0" presId="urn:microsoft.com/office/officeart/2005/8/layout/list1"/>
    <dgm:cxn modelId="{718CFC00-E121-419F-A7C1-37791A071A51}" type="presParOf" srcId="{451E02A4-5D75-4D2A-B307-9E80E27E6033}" destId="{0C3DFE5D-AA60-45C8-89DB-A779D6865320}" srcOrd="0" destOrd="0" presId="urn:microsoft.com/office/officeart/2005/8/layout/list1"/>
    <dgm:cxn modelId="{1F88F77A-5995-40F4-A0C0-E0A914793249}" type="presParOf" srcId="{451E02A4-5D75-4D2A-B307-9E80E27E6033}" destId="{E3C45564-7654-47CC-B65D-7808209DF14E}" srcOrd="1" destOrd="0" presId="urn:microsoft.com/office/officeart/2005/8/layout/list1"/>
    <dgm:cxn modelId="{87FB57F1-E4B9-4260-9B9C-7A05BAAAA631}" type="presParOf" srcId="{9B6F5449-549B-40FF-BF3A-D99156E34065}" destId="{DFE40736-A799-4430-BA4E-D8941C012B41}" srcOrd="1" destOrd="0" presId="urn:microsoft.com/office/officeart/2005/8/layout/list1"/>
    <dgm:cxn modelId="{6EA7DDAE-CF69-4F65-A0BF-3D90E015DC16}" type="presParOf" srcId="{9B6F5449-549B-40FF-BF3A-D99156E34065}" destId="{1270992E-410E-446E-9E7F-293C742F70B6}" srcOrd="2" destOrd="0" presId="urn:microsoft.com/office/officeart/2005/8/layout/list1"/>
    <dgm:cxn modelId="{C6E26192-280F-4CA5-A196-5DAE6509A3B1}" type="presParOf" srcId="{9B6F5449-549B-40FF-BF3A-D99156E34065}" destId="{C07BBE4D-BF32-4A7D-B43C-153516C168B6}" srcOrd="3" destOrd="0" presId="urn:microsoft.com/office/officeart/2005/8/layout/list1"/>
    <dgm:cxn modelId="{9821DBB0-853E-49F0-95AA-C53A51F21571}" type="presParOf" srcId="{9B6F5449-549B-40FF-BF3A-D99156E34065}" destId="{BCBCD48D-B8F6-480C-8A27-E3532C382691}" srcOrd="4" destOrd="0" presId="urn:microsoft.com/office/officeart/2005/8/layout/list1"/>
    <dgm:cxn modelId="{09F7DFB1-E105-4A1C-9A57-BE502DAB7AAB}" type="presParOf" srcId="{BCBCD48D-B8F6-480C-8A27-E3532C382691}" destId="{406CB51D-C204-44A2-A6A5-735EE6636341}" srcOrd="0" destOrd="0" presId="urn:microsoft.com/office/officeart/2005/8/layout/list1"/>
    <dgm:cxn modelId="{654046BC-6A63-4795-94FB-CA30340564C6}" type="presParOf" srcId="{BCBCD48D-B8F6-480C-8A27-E3532C382691}" destId="{785166F2-420E-45DE-8AFB-D2A5F608F0D1}" srcOrd="1" destOrd="0" presId="urn:microsoft.com/office/officeart/2005/8/layout/list1"/>
    <dgm:cxn modelId="{74932E28-0EDF-4F2F-B177-C84DFA24BE23}" type="presParOf" srcId="{9B6F5449-549B-40FF-BF3A-D99156E34065}" destId="{5D07E202-F587-42BB-85A4-1519562D0086}" srcOrd="5" destOrd="0" presId="urn:microsoft.com/office/officeart/2005/8/layout/list1"/>
    <dgm:cxn modelId="{F7BAE0D1-E52B-44AC-BAB7-0B7B263E7FCB}" type="presParOf" srcId="{9B6F5449-549B-40FF-BF3A-D99156E34065}" destId="{85F06AC7-D3D7-4273-B998-32E5E493A6C1}" srcOrd="6" destOrd="0" presId="urn:microsoft.com/office/officeart/2005/8/layout/list1"/>
    <dgm:cxn modelId="{6DFDBD36-8E32-490B-BA62-0D2C1F2F6BFF}" type="presParOf" srcId="{9B6F5449-549B-40FF-BF3A-D99156E34065}" destId="{B6AEC43D-2198-45D7-B20D-7FF03A90C884}" srcOrd="7" destOrd="0" presId="urn:microsoft.com/office/officeart/2005/8/layout/list1"/>
    <dgm:cxn modelId="{63EFDF0C-B1B7-45CD-B1CB-84558EF0C3A8}" type="presParOf" srcId="{9B6F5449-549B-40FF-BF3A-D99156E34065}" destId="{B23C99C7-1703-479C-A9F3-CD42A2925445}" srcOrd="8" destOrd="0" presId="urn:microsoft.com/office/officeart/2005/8/layout/list1"/>
    <dgm:cxn modelId="{68AD89F6-27D7-449B-895D-E8E3AA3A9C6E}" type="presParOf" srcId="{B23C99C7-1703-479C-A9F3-CD42A2925445}" destId="{2458C8D7-2109-4331-9A4A-3845F79FAB11}" srcOrd="0" destOrd="0" presId="urn:microsoft.com/office/officeart/2005/8/layout/list1"/>
    <dgm:cxn modelId="{A247FDB6-F008-4AFE-8124-7B668CCB2ADA}" type="presParOf" srcId="{B23C99C7-1703-479C-A9F3-CD42A2925445}" destId="{89E169B9-A06B-49BB-825D-73CF080F8C27}" srcOrd="1" destOrd="0" presId="urn:microsoft.com/office/officeart/2005/8/layout/list1"/>
    <dgm:cxn modelId="{A7811E6E-274D-458C-AE2F-862B1166E114}" type="presParOf" srcId="{9B6F5449-549B-40FF-BF3A-D99156E34065}" destId="{217AF099-E168-4E7A-B758-D26A1AF18336}" srcOrd="9" destOrd="0" presId="urn:microsoft.com/office/officeart/2005/8/layout/list1"/>
    <dgm:cxn modelId="{45E3017F-0B14-49FA-8F94-75976DD286B3}" type="presParOf" srcId="{9B6F5449-549B-40FF-BF3A-D99156E34065}" destId="{A5B08EBE-9267-48D6-871D-983C08495A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0992E-410E-446E-9E7F-293C742F70B6}">
      <dsp:nvSpPr>
        <dsp:cNvPr id="0" name=""/>
        <dsp:cNvSpPr/>
      </dsp:nvSpPr>
      <dsp:spPr>
        <a:xfrm>
          <a:off x="0" y="1806754"/>
          <a:ext cx="50001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C45564-7654-47CC-B65D-7808209DF14E}">
      <dsp:nvSpPr>
        <dsp:cNvPr id="0" name=""/>
        <dsp:cNvSpPr/>
      </dsp:nvSpPr>
      <dsp:spPr>
        <a:xfrm>
          <a:off x="250006" y="1644394"/>
          <a:ext cx="3500086" cy="3247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Commitment to workplace safety and Cast wellness.</a:t>
          </a:r>
        </a:p>
      </dsp:txBody>
      <dsp:txXfrm>
        <a:off x="265858" y="1660246"/>
        <a:ext cx="3468382" cy="293016"/>
      </dsp:txXfrm>
    </dsp:sp>
    <dsp:sp modelId="{85F06AC7-D3D7-4273-B998-32E5E493A6C1}">
      <dsp:nvSpPr>
        <dsp:cNvPr id="0" name=""/>
        <dsp:cNvSpPr/>
      </dsp:nvSpPr>
      <dsp:spPr>
        <a:xfrm>
          <a:off x="0" y="2305714"/>
          <a:ext cx="50001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5166F2-420E-45DE-8AFB-D2A5F608F0D1}">
      <dsp:nvSpPr>
        <dsp:cNvPr id="0" name=""/>
        <dsp:cNvSpPr/>
      </dsp:nvSpPr>
      <dsp:spPr>
        <a:xfrm>
          <a:off x="250006" y="2143354"/>
          <a:ext cx="3500086" cy="32472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Quarterly focus: proactive hydration practices.</a:t>
          </a:r>
        </a:p>
      </dsp:txBody>
      <dsp:txXfrm>
        <a:off x="265858" y="2159206"/>
        <a:ext cx="3468382" cy="293016"/>
      </dsp:txXfrm>
    </dsp:sp>
    <dsp:sp modelId="{A5B08EBE-9267-48D6-871D-983C08495A82}">
      <dsp:nvSpPr>
        <dsp:cNvPr id="0" name=""/>
        <dsp:cNvSpPr/>
      </dsp:nvSpPr>
      <dsp:spPr>
        <a:xfrm>
          <a:off x="0" y="2804674"/>
          <a:ext cx="5000124" cy="1004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8065" tIns="229108" rIns="388065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Increase awareness of early warning signs.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Reinforce proactive hydration behaviors.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Support leaders in modeling safe practices.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Reduce heat-related incident reports.</a:t>
          </a:r>
        </a:p>
      </dsp:txBody>
      <dsp:txXfrm>
        <a:off x="0" y="2804674"/>
        <a:ext cx="5000124" cy="1004850"/>
      </dsp:txXfrm>
    </dsp:sp>
    <dsp:sp modelId="{89E169B9-A06B-49BB-825D-73CF080F8C27}">
      <dsp:nvSpPr>
        <dsp:cNvPr id="0" name=""/>
        <dsp:cNvSpPr/>
      </dsp:nvSpPr>
      <dsp:spPr>
        <a:xfrm>
          <a:off x="250006" y="2642314"/>
          <a:ext cx="3500086" cy="32472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295" tIns="0" rIns="132295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Primary Goals:</a:t>
          </a:r>
        </a:p>
      </dsp:txBody>
      <dsp:txXfrm>
        <a:off x="265858" y="2658166"/>
        <a:ext cx="3468382" cy="29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200">
                <a:solidFill>
                  <a:srgbClr val="FFFFFF"/>
                </a:solidFill>
              </a:rPr>
              <a:t>Quarterly Safety &amp; Wellness Initiative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/>
              <a:t>Q3 Internal Mock Campaign Overview</a:t>
            </a:r>
          </a:p>
          <a:p>
            <a:pPr algn="l"/>
            <a:r>
              <a:rPr lang="en-US"/>
              <a:t>Prepared by: Becca Bochna</a:t>
            </a:r>
          </a:p>
          <a:p>
            <a:pPr algn="l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2700">
                <a:solidFill>
                  <a:srgbClr val="FFFFFF"/>
                </a:solidFill>
              </a:rPr>
              <a:t>Initiative Focus: Heat Illness Prevention &amp; Hydration Awareness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52E3164-256D-0EDB-E9D0-4A6928688E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542365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Why This Matters: Operational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/>
              <a:t>Heat-related illness can impact:</a:t>
            </a:r>
          </a:p>
          <a:p>
            <a:pPr lvl="1"/>
            <a:r>
              <a:rPr lang="en-US" sz="1700"/>
              <a:t>Cast wellness</a:t>
            </a:r>
          </a:p>
          <a:p>
            <a:pPr lvl="1"/>
            <a:r>
              <a:rPr lang="en-US" sz="1700"/>
              <a:t>Focus and performance</a:t>
            </a:r>
          </a:p>
          <a:p>
            <a:pPr lvl="1"/>
            <a:r>
              <a:rPr lang="en-US" sz="1700"/>
              <a:t>Operational continuity</a:t>
            </a:r>
          </a:p>
          <a:p>
            <a:pPr lvl="1"/>
            <a:r>
              <a:rPr lang="en-US" sz="1700"/>
              <a:t>Guest experience</a:t>
            </a:r>
          </a:p>
          <a:p>
            <a:pPr lvl="1"/>
            <a:r>
              <a:rPr lang="en-US" sz="1700"/>
              <a:t>Preventative education reinforces our safety culture.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Communication Strategy &amp; Delivery Channels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/>
              <a:t>Behavior-based, action-oriented messaging.</a:t>
            </a:r>
          </a:p>
          <a:p>
            <a:pPr lvl="1"/>
            <a:r>
              <a:rPr lang="en-US" sz="1700"/>
              <a:t>Key Messaging Pillars:</a:t>
            </a:r>
          </a:p>
          <a:p>
            <a:pPr lvl="1"/>
            <a:r>
              <a:rPr lang="en-US" sz="1700"/>
              <a:t>Stay hydrated before you feel thirsty.</a:t>
            </a:r>
          </a:p>
          <a:p>
            <a:pPr lvl="1"/>
            <a:r>
              <a:rPr lang="en-US" sz="1700"/>
              <a:t>Take scheduled cooling breaks.</a:t>
            </a:r>
          </a:p>
          <a:p>
            <a:pPr lvl="1"/>
            <a:r>
              <a:rPr lang="en-US" sz="1700"/>
              <a:t>Recognize and report early symptoms.</a:t>
            </a:r>
          </a:p>
          <a:p>
            <a:pPr lvl="1"/>
            <a:r>
              <a:rPr lang="en-US" sz="1700"/>
              <a:t>Protect yourself and your team.</a:t>
            </a:r>
          </a:p>
          <a:p>
            <a:pPr lvl="1"/>
            <a:r>
              <a:rPr lang="en-US" sz="1700"/>
              <a:t>Delivery Channels:</a:t>
            </a:r>
          </a:p>
          <a:p>
            <a:pPr lvl="1"/>
            <a:r>
              <a:rPr lang="en-US" sz="1700"/>
              <a:t>Digital signage, print flyers, e-newsletter highlights, leader talking points.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Creative &amp; Visual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/>
              <a:t>Design Principles Applied:</a:t>
            </a:r>
          </a:p>
          <a:p>
            <a:pPr lvl="1"/>
            <a:r>
              <a:rPr lang="en-US" sz="1700"/>
              <a:t>Strong typographic hierarchy</a:t>
            </a:r>
          </a:p>
          <a:p>
            <a:pPr lvl="1"/>
            <a:r>
              <a:rPr lang="en-US" sz="1700"/>
              <a:t>Accessible color contrast</a:t>
            </a:r>
          </a:p>
          <a:p>
            <a:pPr lvl="1"/>
            <a:r>
              <a:rPr lang="en-US" sz="1700"/>
              <a:t>Clear call-to-action placement</a:t>
            </a:r>
          </a:p>
          <a:p>
            <a:pPr lvl="1"/>
            <a:r>
              <a:rPr lang="en-US" sz="1700"/>
              <a:t>Minimal text, high readability</a:t>
            </a:r>
          </a:p>
          <a:p>
            <a:pPr lvl="1"/>
            <a:r>
              <a:rPr lang="en-US" sz="1700"/>
              <a:t>Assets Developed:</a:t>
            </a:r>
          </a:p>
          <a:p>
            <a:pPr lvl="1"/>
            <a:r>
              <a:rPr lang="en-US" sz="1700"/>
              <a:t>Hydration Awareness Flyer</a:t>
            </a:r>
          </a:p>
          <a:p>
            <a:pPr lvl="1"/>
            <a:r>
              <a:rPr lang="en-US" sz="1700"/>
              <a:t>Digital Signage Graphic</a:t>
            </a:r>
          </a:p>
          <a:p>
            <a:pPr lvl="1"/>
            <a:r>
              <a:rPr lang="en-US" sz="1700"/>
              <a:t>Leader Briefing Sheet</a:t>
            </a:r>
          </a:p>
          <a:p>
            <a:pPr lvl="1"/>
            <a:r>
              <a:rPr lang="en-US" sz="1700"/>
              <a:t>Teams Announcement Banner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Campaign Outcomes &amp; Observations (Sample Data)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/>
              <a:t>85% of surveyed Cast reported increased awareness of hydration best practices.</a:t>
            </a:r>
          </a:p>
          <a:p>
            <a:pPr lvl="1"/>
            <a:r>
              <a:rPr lang="en-US" sz="1700"/>
              <a:t>Supervisory check-ins increased during peak heat hours.</a:t>
            </a:r>
          </a:p>
          <a:p>
            <a:pPr lvl="1"/>
            <a:r>
              <a:rPr lang="en-US" sz="1700"/>
              <a:t>Positive feedback regarding clarity and accessibility of materials.</a:t>
            </a:r>
          </a:p>
          <a:p>
            <a:pPr lvl="1"/>
            <a:r>
              <a:rPr lang="en-US" sz="1700"/>
              <a:t>Opportunities for Improvement:</a:t>
            </a:r>
          </a:p>
          <a:p>
            <a:pPr lvl="1"/>
            <a:r>
              <a:rPr lang="en-US" sz="1700"/>
              <a:t>Increase pre-shift reminder frequency.</a:t>
            </a:r>
          </a:p>
          <a:p>
            <a:pPr lvl="1"/>
            <a:r>
              <a:rPr lang="en-US" sz="1700"/>
              <a:t>Expand cooling station signage visibility.</a:t>
            </a:r>
          </a:p>
          <a:p>
            <a:pPr lvl="1"/>
            <a:r>
              <a:rPr lang="en-US" sz="1700"/>
              <a:t>Develop quick-reference pocket guide.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Next Phase: Sustaining Momentum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 dirty="0"/>
              <a:t>Integrate hydration messaging into ongoing safety briefings.</a:t>
            </a:r>
          </a:p>
          <a:p>
            <a:pPr lvl="1"/>
            <a:r>
              <a:rPr lang="en-US" sz="1700" dirty="0"/>
              <a:t>Explore seasonal safety rotation campaigns.</a:t>
            </a:r>
          </a:p>
          <a:p>
            <a:pPr lvl="1"/>
            <a:r>
              <a:rPr lang="en-US" sz="1700" dirty="0"/>
              <a:t>Develop micro-learning digital module.</a:t>
            </a:r>
          </a:p>
          <a:p>
            <a:pPr lvl="1"/>
            <a:r>
              <a:rPr lang="en-US" sz="1700" dirty="0"/>
              <a:t>Continue leadership alignment on safety modeling.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274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Quarterly Safety &amp; Wellness Initiative Update</vt:lpstr>
      <vt:lpstr>Initiative Focus: Heat Illness Prevention &amp; Hydration Awareness</vt:lpstr>
      <vt:lpstr>Why This Matters: Operational Impact</vt:lpstr>
      <vt:lpstr>Communication Strategy &amp; Delivery Channels</vt:lpstr>
      <vt:lpstr>Creative &amp; Visual Strategy</vt:lpstr>
      <vt:lpstr>Campaign Outcomes &amp; Observations (Sample Data)</vt:lpstr>
      <vt:lpstr>Next Phase: Sustaining Momentum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Bochna, Becca</cp:lastModifiedBy>
  <cp:revision>2</cp:revision>
  <dcterms:created xsi:type="dcterms:W3CDTF">2013-01-27T09:14:16Z</dcterms:created>
  <dcterms:modified xsi:type="dcterms:W3CDTF">2026-02-13T15:27:32Z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62e0584-010f-4004-8a6a-d5c118c8b4bd_Enabled">
    <vt:lpwstr>true</vt:lpwstr>
  </property>
  <property fmtid="{D5CDD505-2E9C-101B-9397-08002B2CF9AE}" pid="3" name="MSIP_Label_c62e0584-010f-4004-8a6a-d5c118c8b4bd_SetDate">
    <vt:lpwstr>2026-02-13T15:27:28Z</vt:lpwstr>
  </property>
  <property fmtid="{D5CDD505-2E9C-101B-9397-08002B2CF9AE}" pid="4" name="MSIP_Label_c62e0584-010f-4004-8a6a-d5c118c8b4bd_Method">
    <vt:lpwstr>Standard</vt:lpwstr>
  </property>
  <property fmtid="{D5CDD505-2E9C-101B-9397-08002B2CF9AE}" pid="5" name="MSIP_Label_c62e0584-010f-4004-8a6a-d5c118c8b4bd_Name">
    <vt:lpwstr>Internal</vt:lpwstr>
  </property>
  <property fmtid="{D5CDD505-2E9C-101B-9397-08002B2CF9AE}" pid="6" name="MSIP_Label_c62e0584-010f-4004-8a6a-d5c118c8b4bd_SiteId">
    <vt:lpwstr>56b731a8-a2ac-4c32-bf6b-616810e913c6</vt:lpwstr>
  </property>
  <property fmtid="{D5CDD505-2E9C-101B-9397-08002B2CF9AE}" pid="7" name="MSIP_Label_c62e0584-010f-4004-8a6a-d5c118c8b4bd_ActionId">
    <vt:lpwstr>59a33b41-d206-41bd-891d-9f394ff99b0f</vt:lpwstr>
  </property>
  <property fmtid="{D5CDD505-2E9C-101B-9397-08002B2CF9AE}" pid="8" name="MSIP_Label_c62e0584-010f-4004-8a6a-d5c118c8b4bd_ContentBits">
    <vt:lpwstr>0</vt:lpwstr>
  </property>
  <property fmtid="{D5CDD505-2E9C-101B-9397-08002B2CF9AE}" pid="9" name="MSIP_Label_c62e0584-010f-4004-8a6a-d5c118c8b4bd_Tag">
    <vt:lpwstr>10, 3, 0, 1</vt:lpwstr>
  </property>
</Properties>
</file>